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6" r:id="rId2"/>
    <p:sldId id="256" r:id="rId3"/>
    <p:sldId id="265" r:id="rId4"/>
    <p:sldId id="267" r:id="rId5"/>
    <p:sldId id="285" r:id="rId6"/>
    <p:sldId id="269" r:id="rId7"/>
    <p:sldId id="270" r:id="rId8"/>
    <p:sldId id="271" r:id="rId9"/>
    <p:sldId id="273" r:id="rId10"/>
    <p:sldId id="274" r:id="rId11"/>
    <p:sldId id="275" r:id="rId12"/>
    <p:sldId id="277" r:id="rId13"/>
    <p:sldId id="278" r:id="rId14"/>
    <p:sldId id="279" r:id="rId15"/>
    <p:sldId id="295" r:id="rId16"/>
    <p:sldId id="280" r:id="rId17"/>
    <p:sldId id="291" r:id="rId18"/>
    <p:sldId id="282" r:id="rId19"/>
    <p:sldId id="293" r:id="rId20"/>
    <p:sldId id="284" r:id="rId21"/>
    <p:sldId id="287" r:id="rId22"/>
    <p:sldId id="289" r:id="rId23"/>
    <p:sldId id="298" r:id="rId24"/>
    <p:sldId id="297" r:id="rId25"/>
    <p:sldId id="29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7537"/>
    <a:srgbClr val="9933FF"/>
    <a:srgbClr val="FF3399"/>
    <a:srgbClr val="FF0000"/>
    <a:srgbClr val="3333CC"/>
    <a:srgbClr val="3366FF"/>
    <a:srgbClr val="0066FF"/>
    <a:srgbClr val="C0F4FA"/>
    <a:srgbClr val="38E2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EAA87-D838-4F08-8494-29C4D62E519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21C4D-457E-4E3B-87B5-56D40C9FA8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90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1C4D-457E-4E3B-87B5-56D40C9FA8E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70240-19D0-4B8B-B7FA-5E8DAA46A5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042DC-E1B1-42FF-88C8-96873614AC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B61AB-3A9B-448F-87EA-CEB3334E63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3BC21-9367-45BB-B791-C95253584C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951A2-6FB7-4371-9F57-9EF2B82491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340FF-706E-472F-AB02-DF2D61504F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4CC58-2E96-4602-B25B-5BE184A7D5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4C8BB-CE9A-452F-8F2E-5477321CAC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90240-CC06-47DD-B686-1CDFBF3EE6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407A1-97CD-447D-86F5-66178B5B94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67456-1DFC-48AB-9CE7-01CF4A513B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50000">
              <a:srgbClr val="66CCFF">
                <a:gamma/>
                <a:tint val="0"/>
                <a:invGamma/>
              </a:srgbClr>
            </a:gs>
            <a:gs pos="100000">
              <a:srgbClr val="66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BD166B9-4D87-4C5F-9656-7308271AB51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643050"/>
            <a:ext cx="8858280" cy="3071834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800" b="1" i="1" dirty="0" smtClean="0">
                <a:solidFill>
                  <a:srgbClr val="3333CC"/>
                </a:solidFill>
              </a:rPr>
              <a:t/>
            </a:r>
            <a:br>
              <a:rPr lang="ru-RU" sz="800" b="1" i="1" dirty="0" smtClean="0">
                <a:solidFill>
                  <a:srgbClr val="3333CC"/>
                </a:solidFill>
              </a:rPr>
            </a:br>
            <a:r>
              <a:rPr lang="ru-RU" sz="800" b="1" i="1" dirty="0" smtClean="0">
                <a:solidFill>
                  <a:srgbClr val="3333CC"/>
                </a:solidFill>
              </a:rPr>
              <a:t/>
            </a:r>
            <a:br>
              <a:rPr lang="ru-RU" sz="800" b="1" i="1" dirty="0" smtClean="0">
                <a:solidFill>
                  <a:srgbClr val="3333CC"/>
                </a:solidFill>
              </a:rPr>
            </a:br>
            <a:r>
              <a:rPr lang="ru-RU" sz="800" b="1" i="1" dirty="0" smtClean="0">
                <a:solidFill>
                  <a:srgbClr val="3333CC"/>
                </a:solidFill>
              </a:rPr>
              <a:t/>
            </a:r>
            <a:br>
              <a:rPr lang="ru-RU" sz="800" b="1" i="1" dirty="0" smtClean="0">
                <a:solidFill>
                  <a:srgbClr val="3333CC"/>
                </a:solidFill>
              </a:rPr>
            </a:br>
            <a:r>
              <a:rPr lang="ru-RU" sz="800" b="1" i="1" dirty="0" smtClean="0">
                <a:solidFill>
                  <a:srgbClr val="3333CC"/>
                </a:solidFill>
              </a:rPr>
              <a:t/>
            </a:r>
            <a:br>
              <a:rPr lang="ru-RU" sz="800" b="1" i="1" dirty="0" smtClean="0">
                <a:solidFill>
                  <a:srgbClr val="3333CC"/>
                </a:solidFill>
              </a:rPr>
            </a:br>
            <a:r>
              <a:rPr lang="ru-RU" sz="800" b="1" i="1" dirty="0" smtClean="0">
                <a:solidFill>
                  <a:srgbClr val="3333CC"/>
                </a:solidFill>
              </a:rPr>
              <a:t/>
            </a:r>
            <a:br>
              <a:rPr lang="ru-RU" sz="800" b="1" i="1" dirty="0" smtClean="0">
                <a:solidFill>
                  <a:srgbClr val="3333CC"/>
                </a:solidFill>
              </a:rPr>
            </a:br>
            <a:r>
              <a:rPr lang="ru-RU" sz="800" b="1" i="1" dirty="0" smtClean="0">
                <a:solidFill>
                  <a:srgbClr val="3333CC"/>
                </a:solidFill>
              </a:rPr>
              <a:t/>
            </a:r>
            <a:br>
              <a:rPr lang="ru-RU" sz="800" b="1" i="1" dirty="0" smtClean="0">
                <a:solidFill>
                  <a:srgbClr val="3333CC"/>
                </a:solidFill>
              </a:rPr>
            </a:br>
            <a:r>
              <a:rPr lang="ru-RU" sz="800" b="1" i="1" dirty="0" smtClean="0">
                <a:solidFill>
                  <a:srgbClr val="3333CC"/>
                </a:solidFill>
              </a:rPr>
              <a:t>                                                     </a:t>
            </a:r>
            <a:r>
              <a:rPr lang="ru-RU" b="1" i="1" dirty="0" smtClean="0">
                <a:solidFill>
                  <a:srgbClr val="3333CC"/>
                </a:solidFill>
                <a:effectLst/>
              </a:rPr>
              <a:t>Презентация на тему:</a:t>
            </a:r>
            <a:r>
              <a:rPr lang="ru-RU" sz="800" b="1" i="1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800" b="1" i="1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800" b="1" i="1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800" b="1" i="1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800" b="1" i="1" dirty="0" smtClean="0">
                <a:solidFill>
                  <a:srgbClr val="3333C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800" b="1" i="1" dirty="0" smtClean="0">
                <a:solidFill>
                  <a:srgbClr val="3333C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b="1" i="1" dirty="0" smtClean="0">
                <a:solidFill>
                  <a:srgbClr val="FF0000"/>
                </a:solidFill>
                <a:effectLst/>
              </a:rPr>
              <a:t>«</a:t>
            </a:r>
            <a:r>
              <a:rPr lang="ru-RU" sz="4000" b="1" i="1" dirty="0" smtClean="0">
                <a:solidFill>
                  <a:srgbClr val="FF0000"/>
                </a:solidFill>
                <a:effectLst/>
              </a:rPr>
              <a:t>Правила  для учащихся школы»</a:t>
            </a:r>
            <a:br>
              <a:rPr lang="ru-RU" sz="4000" b="1" i="1" dirty="0" smtClean="0">
                <a:solidFill>
                  <a:srgbClr val="FF0000"/>
                </a:solidFill>
                <a:effectLst/>
              </a:rPr>
            </a:br>
            <a:r>
              <a:rPr lang="ru-RU" sz="800" b="1" i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800" b="1" i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800" b="1" i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800" b="1" i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endParaRPr lang="ru-RU" i="1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22" name="Picture 2" descr="F:\АНИМАЦ, ПРАВИЛА\g5_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214290"/>
            <a:ext cx="1508104" cy="1000132"/>
          </a:xfrm>
          <a:prstGeom prst="rect">
            <a:avLst/>
          </a:prstGeom>
          <a:noFill/>
        </p:spPr>
      </p:pic>
      <p:pic>
        <p:nvPicPr>
          <p:cNvPr id="3" name="Picture 2" descr="F:\АНИМАЦ, ПРАВИЛА\g5_1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5500702"/>
            <a:ext cx="1809742" cy="119061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686800" cy="2286015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      Всё пиши, не отставая,</a:t>
            </a:r>
          </a:p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      Слушай, не перебивая.</a:t>
            </a:r>
            <a:endParaRPr lang="ru-RU" sz="4000" dirty="0">
              <a:solidFill>
                <a:srgbClr val="C00000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35841" name="Picture 1" descr="C:\Users\Учитель\Desktop\Надя\ДИСЦИПЛИНА\prosveschenie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928802"/>
            <a:ext cx="4572032" cy="4714908"/>
          </a:xfrm>
          <a:prstGeom prst="rect">
            <a:avLst/>
          </a:prstGeom>
          <a:noFill/>
          <a:ln>
            <a:solidFill>
              <a:srgbClr val="3366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876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Говорите чётко, внятно,</a:t>
            </a:r>
          </a:p>
          <a:p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Чтобы было всё понятно.</a:t>
            </a:r>
            <a:endParaRPr lang="ru-RU" sz="4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20481" name="Picture 1" descr="F:\АНИМАШ\c83f7e733a96e6d5ef16c2592d5e43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-214338"/>
            <a:ext cx="6143636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285728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3399"/>
                </a:solidFill>
                <a:latin typeface="Arial Black" pitchFamily="34" charset="0"/>
              </a:rPr>
              <a:t>   Будь прилежен на уроке.</a:t>
            </a:r>
          </a:p>
          <a:p>
            <a:r>
              <a:rPr lang="ru-RU" sz="4000" dirty="0" smtClean="0">
                <a:solidFill>
                  <a:srgbClr val="FF3399"/>
                </a:solidFill>
                <a:latin typeface="Arial Black" pitchFamily="34" charset="0"/>
              </a:rPr>
              <a:t>   Не болтай: ты не сорока.</a:t>
            </a:r>
            <a:endParaRPr lang="ru-RU" sz="4000" dirty="0">
              <a:solidFill>
                <a:srgbClr val="FF3399"/>
              </a:solidFill>
              <a:latin typeface="Arial Black" pitchFamily="34" charset="0"/>
            </a:endParaRPr>
          </a:p>
        </p:txBody>
      </p:sp>
      <p:pic>
        <p:nvPicPr>
          <p:cNvPr id="6" name="Picture 14" descr="g04036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857364"/>
            <a:ext cx="3929090" cy="3883029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496" y="285728"/>
            <a:ext cx="492922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   Если друг</a:t>
            </a:r>
          </a:p>
          <a:p>
            <a:pPr>
              <a:lnSpc>
                <a:spcPct val="250000"/>
              </a:lnSpc>
            </a:pP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  стал отвечать,</a:t>
            </a:r>
          </a:p>
          <a:p>
            <a:pPr>
              <a:lnSpc>
                <a:spcPct val="250000"/>
              </a:lnSpc>
            </a:pP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    Не спеши            </a:t>
            </a:r>
          </a:p>
          <a:p>
            <a:pPr>
              <a:lnSpc>
                <a:spcPct val="250000"/>
              </a:lnSpc>
            </a:pP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   перебивать.</a:t>
            </a:r>
            <a:endParaRPr lang="ru-RU" sz="4000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7409" name="Picture 1" descr="C:\Users\Учитель\Desktop\Надя\ДИСЦИПЛИНА\4512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3357586" cy="35719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643050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 Black" pitchFamily="34" charset="0"/>
              </a:rPr>
              <a:t>   </a:t>
            </a:r>
            <a:r>
              <a:rPr lang="ru-RU" sz="4000" dirty="0" smtClean="0">
                <a:solidFill>
                  <a:srgbClr val="3333CC"/>
                </a:solidFill>
                <a:latin typeface="Arial Black" pitchFamily="34" charset="0"/>
              </a:rPr>
              <a:t>А помочь захочешь другу-</a:t>
            </a:r>
          </a:p>
          <a:p>
            <a:r>
              <a:rPr lang="ru-RU" sz="4000" dirty="0" smtClean="0">
                <a:solidFill>
                  <a:srgbClr val="3333CC"/>
                </a:solidFill>
                <a:latin typeface="Arial Black" pitchFamily="34" charset="0"/>
              </a:rPr>
              <a:t>   Подними спокойно руку.</a:t>
            </a:r>
            <a:endParaRPr lang="ru-RU" sz="4000" dirty="0">
              <a:solidFill>
                <a:srgbClr val="3333CC"/>
              </a:solidFill>
              <a:latin typeface="Arial Black" pitchFamily="34" charset="0"/>
            </a:endParaRPr>
          </a:p>
        </p:txBody>
      </p:sp>
      <p:pic>
        <p:nvPicPr>
          <p:cNvPr id="2050" name="Picture 2" descr="F:\ае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286124"/>
            <a:ext cx="3071834" cy="3286148"/>
          </a:xfrm>
          <a:prstGeom prst="rect">
            <a:avLst/>
          </a:prstGeom>
          <a:noFill/>
          <a:ln>
            <a:solidFill>
              <a:srgbClr val="3333CC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>
            <a:off x="357158" y="214290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3333CC"/>
                </a:solidFill>
                <a:latin typeface="Arial Black" pitchFamily="34" charset="0"/>
              </a:rPr>
              <a:t>    Если хочешь отвечать, </a:t>
            </a:r>
          </a:p>
          <a:p>
            <a:r>
              <a:rPr lang="ru-RU" sz="4000" dirty="0" smtClean="0">
                <a:solidFill>
                  <a:srgbClr val="3333CC"/>
                </a:solidFill>
                <a:latin typeface="Arial Black" pitchFamily="34" charset="0"/>
              </a:rPr>
              <a:t>     Надо руку поднимать.</a:t>
            </a:r>
            <a:endParaRPr lang="ru-RU" sz="4000" dirty="0">
              <a:solidFill>
                <a:srgbClr val="3333CC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6314" y="1285860"/>
            <a:ext cx="40719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3399"/>
                </a:solidFill>
              </a:rPr>
              <a:t>Парта - это </a:t>
            </a:r>
          </a:p>
          <a:p>
            <a:r>
              <a:rPr lang="ru-RU" sz="4800" dirty="0" smtClean="0">
                <a:solidFill>
                  <a:srgbClr val="FF3399"/>
                </a:solidFill>
              </a:rPr>
              <a:t>не кровать, </a:t>
            </a:r>
          </a:p>
          <a:p>
            <a:r>
              <a:rPr lang="ru-RU" sz="4800" dirty="0" smtClean="0">
                <a:solidFill>
                  <a:srgbClr val="FF3399"/>
                </a:solidFill>
              </a:rPr>
              <a:t>и на ней </a:t>
            </a:r>
          </a:p>
          <a:p>
            <a:r>
              <a:rPr lang="ru-RU" sz="4800" dirty="0" smtClean="0">
                <a:solidFill>
                  <a:srgbClr val="FF3399"/>
                </a:solidFill>
              </a:rPr>
              <a:t>нельзя лежать!</a:t>
            </a:r>
            <a:endParaRPr lang="ru-RU" sz="4800" dirty="0">
              <a:solidFill>
                <a:srgbClr val="FF3399"/>
              </a:solidFill>
            </a:endParaRPr>
          </a:p>
        </p:txBody>
      </p:sp>
      <p:pic>
        <p:nvPicPr>
          <p:cNvPr id="3074" name="Picture 2" descr="C:\Users\Учитель\Pictures\9f4c7997cd1195b82c39bba72c7e0bb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3929090" cy="2952000"/>
          </a:xfrm>
          <a:prstGeom prst="rect">
            <a:avLst/>
          </a:prstGeom>
          <a:noFill/>
          <a:ln>
            <a:solidFill>
              <a:srgbClr val="FF33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357166"/>
            <a:ext cx="5429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Знай: закончился урок,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Коль услышал ты звонок.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7" name="Picture 3" descr="C:\Users\Учитель\Desktop\Алла\imagesCA0ZAVUL.jpg"/>
          <p:cNvPicPr>
            <a:picLocks noChangeAspect="1" noChangeArrowheads="1"/>
          </p:cNvPicPr>
          <p:nvPr/>
        </p:nvPicPr>
        <p:blipFill>
          <a:blip r:embed="rId2" cstate="print"/>
          <a:srcRect l="6667"/>
          <a:stretch>
            <a:fillRect/>
          </a:stretch>
        </p:blipFill>
        <p:spPr bwMode="auto">
          <a:xfrm>
            <a:off x="2571736" y="3143248"/>
            <a:ext cx="4000528" cy="3214710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>
            <a:off x="571472" y="1500174"/>
            <a:ext cx="7858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           Когда звонок раздался снова,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           К уроку будь всегда готовым.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3571876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ПРАВИЛА </a:t>
            </a:r>
          </a:p>
          <a:p>
            <a:pPr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</a:t>
            </a:r>
            <a:r>
              <a:rPr lang="ru-RU" dirty="0" smtClean="0">
                <a:solidFill>
                  <a:srgbClr val="C00000"/>
                </a:solidFill>
              </a:rPr>
              <a:t>ПОВЕДЕНИЯ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              НА ПЕРЕМЕНЕ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         </a:t>
            </a:r>
            <a:endParaRPr lang="ru-RU" dirty="0"/>
          </a:p>
        </p:txBody>
      </p:sp>
      <p:pic>
        <p:nvPicPr>
          <p:cNvPr id="6" name="Picture 2" descr="F:\solneti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500042"/>
            <a:ext cx="3286148" cy="3929090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714356"/>
            <a:ext cx="47863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Чтоб не тревожились врачи,</a:t>
            </a:r>
          </a:p>
          <a:p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на переменах не кричи.</a:t>
            </a:r>
            <a:endParaRPr lang="ru-RU" sz="4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36866" name="Picture 2" descr="C:\Users\Учитель\Desktop\Надя\ДИСЦИПЛИНА\732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285860"/>
            <a:ext cx="3500462" cy="38576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4357694"/>
            <a:ext cx="7858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      </a:t>
            </a:r>
          </a:p>
          <a:p>
            <a:r>
              <a:rPr lang="ru-RU" sz="4000" dirty="0" smtClean="0"/>
              <a:t>       </a:t>
            </a:r>
            <a:r>
              <a:rPr lang="ru-RU" sz="4000" dirty="0" smtClean="0">
                <a:solidFill>
                  <a:srgbClr val="3333CC"/>
                </a:solidFill>
              </a:rPr>
              <a:t>Нельзя толкаться и </a:t>
            </a:r>
          </a:p>
          <a:p>
            <a:r>
              <a:rPr lang="ru-RU" sz="4000" dirty="0" smtClean="0">
                <a:solidFill>
                  <a:srgbClr val="3333CC"/>
                </a:solidFill>
              </a:rPr>
              <a:t>       кататься на перилах.</a:t>
            </a:r>
            <a:endParaRPr lang="ru-RU" sz="4000" dirty="0">
              <a:solidFill>
                <a:srgbClr val="3333CC"/>
              </a:solidFill>
            </a:endParaRPr>
          </a:p>
        </p:txBody>
      </p:sp>
      <p:pic>
        <p:nvPicPr>
          <p:cNvPr id="5" name="Picture 8" descr="C:\Documents and Settings\Яна Савина\Мои документы\Развитие\Материал для презентаций\Урок вежливости\изв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85794"/>
            <a:ext cx="3689350" cy="3849688"/>
          </a:xfrm>
          <a:prstGeom prst="rect">
            <a:avLst/>
          </a:prstGeom>
          <a:noFill/>
          <a:ln>
            <a:solidFill>
              <a:srgbClr val="3333CC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4714876" y="889844"/>
            <a:ext cx="40719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3333CC"/>
                </a:solidFill>
              </a:rPr>
              <a:t>На перемене нельзя бегать по коридору сломя голову.</a:t>
            </a:r>
            <a:endParaRPr lang="ru-RU" sz="4000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832475" cy="1349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spc="720" dirty="0">
              <a:ln w="9525">
                <a:noFill/>
                <a:round/>
                <a:headEnd/>
                <a:tailEnd/>
              </a:ln>
              <a:solidFill>
                <a:srgbClr val="9900FF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500035" y="714356"/>
            <a:ext cx="8001056" cy="35782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u="sng" dirty="0" smtClean="0">
                <a:solidFill>
                  <a:srgbClr val="FF0000"/>
                </a:solidFill>
              </a:rPr>
              <a:t>Правила внутреннего </a:t>
            </a:r>
          </a:p>
          <a:p>
            <a:pPr algn="ctr"/>
            <a:r>
              <a:rPr lang="ru-RU" sz="3600" u="sng" dirty="0" smtClean="0">
                <a:solidFill>
                  <a:srgbClr val="FF0000"/>
                </a:solidFill>
              </a:rPr>
              <a:t>распорядка для учащихся </a:t>
            </a:r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kern="10" spc="720" dirty="0" smtClean="0">
                <a:ln w="9525">
                  <a:noFill/>
                  <a:round/>
                  <a:headEnd/>
                  <a:tailEnd/>
                </a:ln>
                <a:solidFill>
                  <a:srgbClr val="9900FF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.</a:t>
            </a:r>
            <a:endParaRPr lang="ru-RU" sz="3600" kern="10" spc="720" dirty="0">
              <a:ln w="9525">
                <a:noFill/>
                <a:round/>
                <a:headEnd/>
                <a:tailEnd/>
              </a:ln>
              <a:solidFill>
                <a:srgbClr val="9900FF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055" name="Picture 7" descr="g04054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5" y="3786190"/>
            <a:ext cx="7215238" cy="269398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Pictures\17cf4c75a7617f6dc9951553ed8d0d2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285860"/>
            <a:ext cx="3019441" cy="3786214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3" name="Прямоугольник 2"/>
          <p:cNvSpPr/>
          <p:nvPr/>
        </p:nvSpPr>
        <p:spPr>
          <a:xfrm>
            <a:off x="428596" y="357166"/>
            <a:ext cx="46434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«Перемена, перемена!» –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Заливается звонок.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Первым Вова непременно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Вылетает за порог.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357166"/>
            <a:ext cx="41434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 smtClean="0">
              <a:latin typeface="Arial Black" pitchFamily="34" charset="0"/>
            </a:endParaRPr>
          </a:p>
          <a:p>
            <a:r>
              <a:rPr lang="ru-RU" sz="3600" dirty="0" smtClean="0">
                <a:solidFill>
                  <a:srgbClr val="9933FF"/>
                </a:solidFill>
                <a:latin typeface="Arial Black" pitchFamily="34" charset="0"/>
              </a:rPr>
              <a:t>Вылетает за порог –</a:t>
            </a:r>
          </a:p>
          <a:p>
            <a:r>
              <a:rPr lang="ru-RU" sz="3600" dirty="0" smtClean="0">
                <a:solidFill>
                  <a:srgbClr val="9933FF"/>
                </a:solidFill>
                <a:latin typeface="Arial Black" pitchFamily="34" charset="0"/>
              </a:rPr>
              <a:t>семерых сбивает с ног.</a:t>
            </a:r>
          </a:p>
          <a:p>
            <a:r>
              <a:rPr lang="ru-RU" sz="3600" dirty="0" smtClean="0">
                <a:solidFill>
                  <a:srgbClr val="9933FF"/>
                </a:solidFill>
                <a:latin typeface="Arial Black" pitchFamily="34" charset="0"/>
              </a:rPr>
              <a:t>Неужели это Вова, </a:t>
            </a:r>
          </a:p>
          <a:p>
            <a:r>
              <a:rPr lang="ru-RU" sz="3600" dirty="0" smtClean="0">
                <a:solidFill>
                  <a:srgbClr val="9933FF"/>
                </a:solidFill>
                <a:latin typeface="Arial Black" pitchFamily="34" charset="0"/>
              </a:rPr>
              <a:t>продремавший весь урок?</a:t>
            </a:r>
          </a:p>
        </p:txBody>
      </p:sp>
      <p:pic>
        <p:nvPicPr>
          <p:cNvPr id="2050" name="Picture 2" descr="C:\Users\Учитель\Desktop\Надя\ДИСЦИПЛИНА\1220_1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5072066" y="1071546"/>
            <a:ext cx="3571900" cy="4214842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14290"/>
            <a:ext cx="842968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Он за пять минут успел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Переделать кучу дел: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Он подставил три подножки,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Лихо шлёпнулся с перил,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Подзатыльник получил.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Словом, сделал всё, что мог!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Ну а тут – опять звонок.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Вова в класс плетётся снова.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Бедный! Нет лица на нём.</a:t>
            </a:r>
          </a:p>
          <a:p>
            <a:pPr algn="ctr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Ничего, - вздыхает Вова, -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На уроке отдохнем.</a:t>
            </a:r>
          </a:p>
          <a:p>
            <a:pPr algn="ctr"/>
            <a:endParaRPr lang="ru-RU" sz="2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3" name="Picture 5" descr="school"/>
          <p:cNvPicPr>
            <a:picLocks noChangeAspect="1" noChangeArrowheads="1"/>
          </p:cNvPicPr>
          <p:nvPr/>
        </p:nvPicPr>
        <p:blipFill>
          <a:blip r:embed="rId2" cstate="print"/>
          <a:srcRect b="14814"/>
          <a:stretch>
            <a:fillRect/>
          </a:stretch>
        </p:blipFill>
        <p:spPr bwMode="auto">
          <a:xfrm>
            <a:off x="3500430" y="5000636"/>
            <a:ext cx="1457325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857232"/>
            <a:ext cx="86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1. Если хочешь ответить на вопрос учителя, подними руку.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571612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2. Входящего в класс взрослого приветствуй стоя.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928802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3. Если хочешь ответить на вопрос учителя, крикни с места.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643182"/>
            <a:ext cx="8001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4. Входящему в класс можно крикнуть: «Привет!»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000372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5. На перемене можно бегать по коридору сломя голову.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714752"/>
            <a:ext cx="86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6. Если нужно спросить, можно перебить разговор взрослых.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442913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7. Бегать и шумно играть можно на спортивной </a:t>
            </a:r>
          </a:p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    площадке.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5143512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8. Помогать друг другу нужно всегда и всюду.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5007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9. Надо ябедничать.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585789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10"/>
            </a:pPr>
            <a:r>
              <a:rPr lang="ru-RU" sz="2400" dirty="0" smtClean="0">
                <a:solidFill>
                  <a:srgbClr val="9933FF"/>
                </a:solidFill>
              </a:rPr>
              <a:t>В школе каждый отвечает за себя, поэтому   </a:t>
            </a:r>
          </a:p>
          <a:p>
            <a:pPr marL="457200" indent="-457200"/>
            <a:r>
              <a:rPr lang="ru-RU" sz="2400" dirty="0" smtClean="0">
                <a:solidFill>
                  <a:srgbClr val="9933FF"/>
                </a:solidFill>
              </a:rPr>
              <a:t>      помогать друг другу не нужно.</a:t>
            </a:r>
            <a:endParaRPr lang="ru-RU" sz="2400" dirty="0">
              <a:solidFill>
                <a:srgbClr val="9933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214290"/>
            <a:ext cx="86439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Выбери правильные советы.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928670"/>
            <a:ext cx="8286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9933FF"/>
                </a:solidFill>
              </a:rPr>
              <a:t>Если хочешь ответить на вопрос учителя,             </a:t>
            </a:r>
          </a:p>
          <a:p>
            <a:pPr marL="457200" indent="-457200"/>
            <a:r>
              <a:rPr lang="ru-RU" sz="2800" dirty="0" smtClean="0">
                <a:solidFill>
                  <a:srgbClr val="9933FF"/>
                </a:solidFill>
              </a:rPr>
              <a:t>     подними руку.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785926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9933FF"/>
                </a:solidFill>
              </a:rPr>
              <a:t>Входящего в класс взрослого приветствуй стоя.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571744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9933FF"/>
                </a:solidFill>
              </a:rPr>
              <a:t> Бегать и шумно играть можно на      </a:t>
            </a:r>
          </a:p>
          <a:p>
            <a:r>
              <a:rPr lang="ru-RU" sz="2800" dirty="0" smtClean="0">
                <a:solidFill>
                  <a:srgbClr val="9933FF"/>
                </a:solidFill>
              </a:rPr>
              <a:t>    спортивной площадке.    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3429000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9933FF"/>
                </a:solidFill>
              </a:rPr>
              <a:t>Помогать друг другу нужно всегда и всюду.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429132"/>
            <a:ext cx="2714644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142976" y="214290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ПРАВИЛЬНЫЕ СОВЕТЫ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1" name="Picture 2" descr="C:\Users\Учитель\Pictures\27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857760"/>
            <a:ext cx="1643074" cy="162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 descr="C:\Users\Учитель\Pictures\27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4857760"/>
            <a:ext cx="1643074" cy="162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 descr="попугай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5429288" cy="5214974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Правила для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учащихся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школы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устанавливают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нормы поведения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учеников в здании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и на территории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школы.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5361" name="Picture 1" descr="F:\АНИМАЦ, ПРАВИЛА\картинки кпрезентации\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808038"/>
            <a:ext cx="2928958" cy="52419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ПРАВИЛА ПОВЕДЕНИЯ: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142844" y="3571876"/>
            <a:ext cx="4214842" cy="18573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</a:rPr>
              <a:t>н</a:t>
            </a:r>
            <a:r>
              <a:rPr kumimoji="0" lang="ru-RU" sz="4000" b="1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/>
                <a:latin typeface="Arial" charset="0"/>
              </a:rPr>
              <a:t>а 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/>
                <a:latin typeface="Arial" charset="0"/>
              </a:rPr>
              <a:t>уроке</a:t>
            </a:r>
          </a:p>
        </p:txBody>
      </p:sp>
      <p:sp>
        <p:nvSpPr>
          <p:cNvPr id="5" name="Овал 4"/>
          <p:cNvSpPr/>
          <p:nvPr/>
        </p:nvSpPr>
        <p:spPr bwMode="auto">
          <a:xfrm>
            <a:off x="4786314" y="3571876"/>
            <a:ext cx="4071966" cy="17145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</a:rPr>
              <a:t>н</a:t>
            </a:r>
            <a:r>
              <a:rPr kumimoji="0" lang="ru-RU" sz="4000" b="1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/>
                <a:latin typeface="Arial" charset="0"/>
              </a:rPr>
              <a:t>а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3333CC"/>
                </a:solidFill>
                <a:effectLst/>
                <a:latin typeface="Arial" charset="0"/>
              </a:rPr>
              <a:t>перемене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43108" y="114298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8673" name="Picture 1" descr="C:\Users\Учитель\Pictures\AG00090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714488"/>
            <a:ext cx="714381" cy="1643074"/>
          </a:xfrm>
          <a:prstGeom prst="rect">
            <a:avLst/>
          </a:prstGeom>
          <a:noFill/>
        </p:spPr>
      </p:pic>
      <p:pic>
        <p:nvPicPr>
          <p:cNvPr id="3" name="Picture 1" descr="C:\Users\Учитель\Pictures\AG00090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1714488"/>
            <a:ext cx="714379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3571876"/>
            <a:ext cx="87154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ПРАВИЛА </a:t>
            </a:r>
          </a:p>
          <a:p>
            <a:pPr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</a:t>
            </a:r>
            <a:r>
              <a:rPr lang="ru-RU" dirty="0" smtClean="0">
                <a:solidFill>
                  <a:srgbClr val="C00000"/>
                </a:solidFill>
              </a:rPr>
              <a:t>ПОВЕДЕНИЯ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         </a:t>
            </a:r>
            <a:r>
              <a:rPr lang="ru-RU" dirty="0" smtClean="0">
                <a:solidFill>
                  <a:srgbClr val="C00000"/>
                </a:solidFill>
              </a:rPr>
              <a:t>       НА УРОКАХ</a:t>
            </a:r>
            <a:endParaRPr lang="ru-RU" dirty="0"/>
          </a:p>
        </p:txBody>
      </p:sp>
      <p:pic>
        <p:nvPicPr>
          <p:cNvPr id="27649" name="Picture 1" descr="F:\АНИМАШ\78756399111dbcdbfcf00793dbe3798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74" y="642918"/>
            <a:ext cx="3881463" cy="3738582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43372" y="58847"/>
            <a:ext cx="42148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3366FF"/>
                </a:solidFill>
              </a:rPr>
              <a:t>Учащиеся      приходят в школу не позднее чем за 10-15 минут до начала уроков. </a:t>
            </a:r>
            <a:endParaRPr lang="ru-RU" sz="4400" dirty="0">
              <a:solidFill>
                <a:srgbClr val="3366FF"/>
              </a:solidFill>
            </a:endParaRPr>
          </a:p>
        </p:txBody>
      </p:sp>
      <p:pic>
        <p:nvPicPr>
          <p:cNvPr id="25602" name="Picture 2" descr="C:\Users\Учитель\Documents\Щербач Н.И\Kartinki\gif\Движ.анимация\AG00040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572008"/>
            <a:ext cx="2571736" cy="2000264"/>
          </a:xfrm>
          <a:prstGeom prst="rect">
            <a:avLst/>
          </a:prstGeom>
          <a:noFill/>
        </p:spPr>
      </p:pic>
      <p:pic>
        <p:nvPicPr>
          <p:cNvPr id="5" name="Picture 1" descr="F:\АНИМАШ\64b3da851aab90fb1fe73c500483f02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285728"/>
            <a:ext cx="4500562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4876" y="714357"/>
            <a:ext cx="40005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Одежда учащегося должна быть чистой и опрятной.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Picture 1" descr="F:\АНИМАШ\1093120115s002.gif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857224" y="1071546"/>
            <a:ext cx="2857520" cy="4429156"/>
          </a:xfrm>
          <a:prstGeom prst="rect">
            <a:avLst/>
          </a:prstGeom>
          <a:noFill/>
          <a:ln>
            <a:solidFill>
              <a:srgbClr val="3333CC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0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3366FF"/>
                </a:solidFill>
              </a:rPr>
              <a:t>Учащиеся входят в класс </a:t>
            </a:r>
          </a:p>
          <a:p>
            <a:r>
              <a:rPr lang="ru-RU" sz="4000" dirty="0" smtClean="0">
                <a:solidFill>
                  <a:srgbClr val="3366FF"/>
                </a:solidFill>
              </a:rPr>
              <a:t>со звонком.</a:t>
            </a:r>
          </a:p>
          <a:p>
            <a:r>
              <a:rPr lang="ru-RU" sz="4000" dirty="0" smtClean="0">
                <a:solidFill>
                  <a:srgbClr val="00B050"/>
                </a:solidFill>
              </a:rPr>
              <a:t>Опаздывать на урок без      </a:t>
            </a:r>
          </a:p>
          <a:p>
            <a:r>
              <a:rPr lang="ru-RU" sz="4000" dirty="0" smtClean="0">
                <a:solidFill>
                  <a:srgbClr val="00B050"/>
                </a:solidFill>
              </a:rPr>
              <a:t> уважительной причины </a:t>
            </a:r>
          </a:p>
          <a:p>
            <a:r>
              <a:rPr lang="ru-RU" sz="4000" dirty="0" smtClean="0">
                <a:solidFill>
                  <a:srgbClr val="00B050"/>
                </a:solidFill>
              </a:rPr>
              <a:t> не разрешается.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17409" name="Picture 1" descr="F:\АНИМАШ\f270704a64d27d4c6b654f58f188359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1" y="3643314"/>
            <a:ext cx="4000528" cy="2571768"/>
          </a:xfrm>
          <a:prstGeom prst="rect">
            <a:avLst/>
          </a:prstGeom>
          <a:noFill/>
        </p:spPr>
      </p:pic>
      <p:sp>
        <p:nvSpPr>
          <p:cNvPr id="5" name="Солнце 4"/>
          <p:cNvSpPr/>
          <p:nvPr/>
        </p:nvSpPr>
        <p:spPr bwMode="auto">
          <a:xfrm>
            <a:off x="214282" y="500042"/>
            <a:ext cx="285752" cy="142876"/>
          </a:xfrm>
          <a:prstGeom prst="su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Солнце 5"/>
          <p:cNvSpPr/>
          <p:nvPr/>
        </p:nvSpPr>
        <p:spPr bwMode="auto">
          <a:xfrm>
            <a:off x="214282" y="1785926"/>
            <a:ext cx="285752" cy="142876"/>
          </a:xfrm>
          <a:prstGeom prst="su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428868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429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FF"/>
                </a:solidFill>
                <a:effectLst/>
                <a:latin typeface="Arial Black" pitchFamily="34" charset="0"/>
              </a:rPr>
              <a:t>   На уроке будь старательным,</a:t>
            </a:r>
          </a:p>
          <a:p>
            <a:r>
              <a:rPr lang="ru-RU" sz="3600" dirty="0" smtClean="0">
                <a:solidFill>
                  <a:srgbClr val="0066FF"/>
                </a:solidFill>
                <a:effectLst/>
                <a:latin typeface="Arial Black" pitchFamily="34" charset="0"/>
              </a:rPr>
              <a:t>              будь спокойным и               </a:t>
            </a:r>
          </a:p>
          <a:p>
            <a:r>
              <a:rPr lang="ru-RU" sz="3600" dirty="0" smtClean="0">
                <a:solidFill>
                  <a:srgbClr val="0066FF"/>
                </a:solidFill>
                <a:latin typeface="Arial Black" pitchFamily="34" charset="0"/>
              </a:rPr>
              <a:t>                 внимательным.</a:t>
            </a:r>
            <a:endParaRPr lang="ru-RU" sz="3600" dirty="0" smtClean="0">
              <a:solidFill>
                <a:srgbClr val="0066FF"/>
              </a:solidFill>
              <a:effectLst/>
              <a:latin typeface="Arial Black" pitchFamily="34" charset="0"/>
            </a:endParaRPr>
          </a:p>
          <a:p>
            <a:endParaRPr lang="ru-RU" sz="3600" dirty="0">
              <a:ln>
                <a:solidFill>
                  <a:srgbClr val="FF0000"/>
                </a:solidFill>
              </a:ln>
              <a:effectLst/>
            </a:endParaRPr>
          </a:p>
        </p:txBody>
      </p:sp>
      <p:pic>
        <p:nvPicPr>
          <p:cNvPr id="13313" name="Picture 1" descr="C:\Users\Учитель\Desktop\Надя\ДИСЦИПЛИНА\index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500306"/>
            <a:ext cx="4286280" cy="4071966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486</Words>
  <Application>Microsoft Office PowerPoint</Application>
  <PresentationFormat>Экран (4:3)</PresentationFormat>
  <Paragraphs>105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Оформление по умолчанию</vt:lpstr>
      <vt:lpstr>                                                           Презентация на тему:   «Правила  для учащихся школы»   </vt:lpstr>
      <vt:lpstr>Презентация PowerPoint</vt:lpstr>
      <vt:lpstr>Презентация PowerPoint</vt:lpstr>
      <vt:lpstr>ПРАВИЛА ПОВЕДЕНИЯ: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«Правила для учащихся школы» составил учитель начальных классов средней школы № 21 Усть-Лабинского района Краснодарского края Кельметр Алла Сергеевна</dc:title>
  <dc:creator>User</dc:creator>
  <cp:lastModifiedBy>Социальный педагог</cp:lastModifiedBy>
  <cp:revision>110</cp:revision>
  <dcterms:created xsi:type="dcterms:W3CDTF">2007-01-11T15:46:22Z</dcterms:created>
  <dcterms:modified xsi:type="dcterms:W3CDTF">2017-10-11T07:33:55Z</dcterms:modified>
</cp:coreProperties>
</file>